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0" r:id="rId6"/>
    <p:sldId id="267" r:id="rId7"/>
    <p:sldId id="260" r:id="rId8"/>
    <p:sldId id="268" r:id="rId9"/>
    <p:sldId id="266" r:id="rId10"/>
    <p:sldId id="261" r:id="rId11"/>
    <p:sldId id="262" r:id="rId12"/>
    <p:sldId id="276" r:id="rId13"/>
    <p:sldId id="279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4" d="100"/>
          <a:sy n="104" d="100"/>
        </p:scale>
        <p:origin x="-182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24.09.2024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4000" b="1" dirty="0">
                <a:solidFill>
                  <a:schemeClr val="accent2"/>
                </a:solidFill>
                <a:latin typeface="Times New Roman"/>
                <a:ea typeface="Times New Roman"/>
              </a:rPr>
              <a:t>«Особенности организации работы </a:t>
            </a:r>
            <a: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  <a:t>в логопедической группе.</a:t>
            </a:r>
            <a:b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</a:br>
            <a: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  <a:t>Результаты </a:t>
            </a:r>
            <a:r>
              <a:rPr lang="ru-RU" sz="4000" b="1" dirty="0">
                <a:solidFill>
                  <a:schemeClr val="accent2"/>
                </a:solidFill>
                <a:latin typeface="Times New Roman"/>
                <a:ea typeface="Times New Roman"/>
              </a:rPr>
              <a:t>логопедического обследования» </a:t>
            </a:r>
            <a:endParaRPr lang="ru-RU" sz="40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188641"/>
            <a:ext cx="8229600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060848"/>
            <a:ext cx="8158163" cy="4493941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Состояние словарного запаса. 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Словарь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3000 – 3500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слов.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Дети подбирают антонимы и синонимы к словосочетаниям, усваивают многозначность слов, подбирают родственные слова самостоятельно. Следует обратить внимание на наиболее трудные на сегодняшний день разделы: времена года, их признаки, месяцы, дни недели, качества предметов, родственные связи. Употребление приставочных глаголов, существительных, обозначающих профессии (дирижер, балерина, комбайнер и т.д.), названий спортсменов по видам спорта (бегун, пловчиха, конькобежец и т.д.) вызывает трудности. В словаре детей зачастую отсутствуют сложные существительные (соковыжималка, ледоход и т.д.), сложные прилагательные (тонконогий, длиннохвостый, остромордая), притяжательные прилагательные (лисий,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обезьяний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и т.п.).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71437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Состояние связной речи.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500306"/>
            <a:ext cx="8158163" cy="405448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Основные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акценты должны быть расставлены на умении будущего первоклассника отвечать на вопросы, пересказывать, составлять рассказы по сюжетной картинке, серии картинок. Дети умеют составлять рассказ по сюжетной картинке и серии картин, по представлению, рассказ на заданную тему, рассказ из личного опыта. Пересказывают текст в логической последовательности.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6984776" cy="576064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>
              <a:buNone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Рекомендации для родителей:</a:t>
            </a:r>
            <a:r>
              <a:rPr lang="ru-RU" sz="2800" dirty="0">
                <a:solidFill>
                  <a:srgbClr val="C0504D">
                    <a:lumMod val="75000"/>
                  </a:srgbClr>
                </a:solidFill>
                <a:ea typeface="+mj-ea"/>
                <a:cs typeface="+mj-cs"/>
              </a:rPr>
              <a:t/>
            </a:r>
            <a:br>
              <a:rPr lang="ru-RU" sz="2800" dirty="0">
                <a:solidFill>
                  <a:srgbClr val="C0504D">
                    <a:lumMod val="75000"/>
                  </a:srgbClr>
                </a:solidFill>
                <a:ea typeface="+mj-ea"/>
                <a:cs typeface="+mj-cs"/>
              </a:rPr>
            </a:br>
            <a:endParaRPr lang="ru-RU" sz="2800" b="1" dirty="0" smtClean="0">
              <a:solidFill>
                <a:srgbClr val="C0504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  -папки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заданиями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забираются на выходные, возвращаются в понедельник</a:t>
            </a: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задания на развитие мелкой моторики рук  выполняются </a:t>
            </a: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только карандашами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весь речевой материал должен быть отработан;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все задания выполняются до конца.</a:t>
            </a:r>
          </a:p>
          <a:p>
            <a:pPr lvl="0"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841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Роль семьи в преодолении речевых нарушений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sz="2400" b="1" dirty="0" smtClean="0">
              <a:solidFill>
                <a:srgbClr val="C0504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Родители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должны формировать правильное отношение к речевому нарушению у ребенка:</a:t>
            </a:r>
          </a:p>
          <a:p>
            <a:pPr lvl="0">
              <a:buNone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не ругать ребенка за неправильную речь;</a:t>
            </a:r>
          </a:p>
          <a:p>
            <a:pPr lvl="0">
              <a:buFontTx/>
              <a:buChar char="-"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ненавязчиво исправлять неправильное произношение;</a:t>
            </a:r>
          </a:p>
          <a:p>
            <a:pPr lvl="0">
              <a:buFontTx/>
              <a:buChar char="-"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осуществлять позитивный настрой ребенка на занятия с педагогами;</a:t>
            </a:r>
          </a:p>
          <a:p>
            <a:pPr lvl="0">
              <a:buNone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научиться выполнять и показывать ребенку простые артикуляционные упражнения.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635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1" y="2643183"/>
            <a:ext cx="7929618" cy="2714644"/>
          </a:xfrm>
        </p:spPr>
        <p:txBody>
          <a:bodyPr/>
          <a:lstStyle/>
          <a:p>
            <a:r>
              <a:rPr lang="ru-RU" sz="6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логопедического обследования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3071813"/>
            <a:ext cx="8158163" cy="3482975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в группе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воспитанников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Диагноз: Общее недоразвитие речи 3 уровень, дизартрия.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детей имеют нарушения звукопроизношения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Логопедическое обследование включает в себя проверку состояния: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63" y="1357298"/>
            <a:ext cx="6143625" cy="531179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звукопроизношения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фонематических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процессов;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состояния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грамматического строя;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слоговой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структуры слова;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словарного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запаса;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связной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речи;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развитие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мелкой моторики;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артикуляционного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аппарата.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5715000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Ознакомление  с результатами логопедического обследования по каждому ребенку будет проходить в индивидуальном порядке.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Сроки преодоления недостатков произношения зависит от ряда факторов: 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степени </a:t>
            </a:r>
            <a:r>
              <a:rPr lang="ru-RU" sz="2400" dirty="0">
                <a:solidFill>
                  <a:schemeClr val="accent2"/>
                </a:solidFill>
              </a:rPr>
              <a:t>сложности дефекта (количество звуков, диагноз); 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индивидуальных </a:t>
            </a:r>
            <a:r>
              <a:rPr lang="ru-RU" sz="2400" dirty="0">
                <a:solidFill>
                  <a:schemeClr val="accent2"/>
                </a:solidFill>
              </a:rPr>
              <a:t>и </a:t>
            </a:r>
            <a:r>
              <a:rPr lang="ru-RU" sz="2400" dirty="0" smtClean="0">
                <a:solidFill>
                  <a:schemeClr val="accent2"/>
                </a:solidFill>
              </a:rPr>
              <a:t>возрастных </a:t>
            </a:r>
            <a:r>
              <a:rPr lang="ru-RU" sz="2400" dirty="0">
                <a:solidFill>
                  <a:schemeClr val="accent2"/>
                </a:solidFill>
              </a:rPr>
              <a:t>особенностей </a:t>
            </a:r>
            <a:r>
              <a:rPr lang="ru-RU" sz="2400" dirty="0" smtClean="0">
                <a:solidFill>
                  <a:schemeClr val="accent2"/>
                </a:solidFill>
              </a:rPr>
              <a:t>ребенка;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регулярности </a:t>
            </a:r>
            <a:r>
              <a:rPr lang="ru-RU" sz="2400" dirty="0">
                <a:solidFill>
                  <a:schemeClr val="accent2"/>
                </a:solidFill>
              </a:rPr>
              <a:t>занятий; 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участия </a:t>
            </a:r>
            <a:r>
              <a:rPr lang="ru-RU" sz="2400" dirty="0">
                <a:solidFill>
                  <a:schemeClr val="accent2"/>
                </a:solidFill>
              </a:rPr>
              <a:t>родителей в этой работе</a:t>
            </a:r>
            <a:r>
              <a:rPr lang="ru-RU" sz="2400" dirty="0" smtClean="0">
                <a:solidFill>
                  <a:schemeClr val="accent2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  <a:cs typeface="Times New Roman" pitchFamily="18" charset="0"/>
              </a:rPr>
              <a:t>посещение невролога и выполнение его рекомендаций</a:t>
            </a: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23622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Работа логопеда в подготовительной группе состоит в следующем: в диагностике и сопровождении детей, консультировании родителей.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Занятия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 логопедом проводятся 2 – 3 раза в неделю.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504D">
                    <a:lumMod val="75000"/>
                  </a:srgbClr>
                </a:solidFill>
              </a:rPr>
              <a:t>Успех </a:t>
            </a:r>
            <a:r>
              <a:rPr lang="ru-RU" dirty="0" smtClean="0">
                <a:solidFill>
                  <a:srgbClr val="C0504D">
                    <a:lumMod val="75000"/>
                  </a:srgbClr>
                </a:solidFill>
              </a:rPr>
              <a:t>коррекционной работы во многом зависит от родителей. </a:t>
            </a:r>
            <a:endParaRPr lang="ru-RU" dirty="0" smtClean="0">
              <a:solidFill>
                <a:srgbClr val="C0504D">
                  <a:lumMod val="75000"/>
                </a:srgb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Задача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логопеда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подготовить артикуляционный аппарат к постановке звука, поставить звук.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Задача родителей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закрепить звук в речи. Занятия с ребенком рекомендуется проводить систематически, подкрепляя ежедневными 2 – 3 – разовыми кратковременными упражнениями.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995120" cy="648072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Речевое развитие в норме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Состояние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звукопроизношения.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ребенка должно быть правильное произношение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всех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звуков речи. Прежде всего, не должно быть замен одних звуков другими. Правильное произношение всех звуков речи важно потому, что на первых этапах обучения письму очень широко используется синхронное (одновременное с написанием) проговаривание ребенком каждого записываемого слова. Это позволяет уточнить его звуковой состав. Полное исключение проговаривания или неправильное проговаривание, связанное с заменой одних звуков речи другими (типа [САЛФ] вместо [ШАРФ] или [ГОЛКА] вместо [ГОРКА], затрудняет звуковой анализ и синтез слов, что приводит к резкому увеличению количества ошибок у детей (пропуски букв, вставки лишних букв и т.п.), в письме ребенка появляются однотипные и трудно устранимые буквенные замены. 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ЗАПОМНИТЕ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если ребенок путает звуки в произношении, он перепутает их и на письме. Именно поэтому нужно уделить огромное внимание развитию фонематических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9283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214842"/>
          </a:xfrm>
        </p:spPr>
        <p:txBody>
          <a:bodyPr/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492896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Развитие фонематических процессов включает в себя: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развитие умения слышать звук и выделять его в ряду других звуков, слогов, слов; развитие умения разделять слова на звуки; развитие умения объединить отдельные звуки в слоги и слова; развитие умения сопоставлять слова, различающиеся одним звуком (дом – том; дочка – точка). Ребенок должен уметь подбирать слова с определенным звуком, должен владеть навыками элементарного звукового анализа и синтеза (уметь определять первый, последний звуки в слове, уметь из звуков составить слово, посчитать количество звуков, их последовательность), уметь различать и повторять сочетание слогов типа: ба-па-па, та-да-та, вы-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т.д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88832" cy="504056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Состояние грамматического строя.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373563"/>
          </a:xfrm>
        </p:spPr>
        <p:txBody>
          <a:bodyPr/>
          <a:lstStyle/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Речь грамматически правильная. Дети свободно употребляют простые и сложные предложения. Употребляют в речи предлоги простые (в, на, из) и сложные (из-за, из-под, около, возле). Правильно согласовывают существительные с прилагательными, глаголами, числительными в единственном и множественном числе. Образовывают слова с помощью приставок и суффиксов, так же наречия от прилагательных (быстрый – быстро), образовывать сравнительные степени прилагательных, образовывать глаголы движения с приставками.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Следует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обратить внимание: 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словоизменение (кукла – нет куклы - дам кукле – вижу куклу – играю с куклой – мечтаю о кукле, игрушка-игрушки и т.д.);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словообразование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(дождь – дождик, сахар – сахарница и т.д.);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согласование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управление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(высокое дерево, два ведра, пять груш, вышел из дома, рассказал о друге);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адекватное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употребление сложных предлогов (из-за, из-под, над, с (со) и т.д.). Если ребенок неправильно говорит (пропускает предлоги, путает окончания, неверно строит фразу и т.д.), то он неправильно и понимает фразу. Ему все равно на, над или под столом; Маша бежит за собакой или собака – за Машей; он не заметит ошибки и в предложении: «Чашка упала, потому что разбилась». Поэтому на дом будет даваться много заданий, направленных на вырабатывание у детей умения правильно изменять слова по родам, числам и падежам и согласовывать их между собой.</a:t>
            </a:r>
          </a:p>
        </p:txBody>
      </p:sp>
    </p:spTree>
    <p:extLst>
      <p:ext uri="{BB962C8B-B14F-4D97-AF65-F5344CB8AC3E}">
        <p14:creationId xmlns:p14="http://schemas.microsoft.com/office/powerpoint/2010/main" xmlns="" val="39325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prstClr val="black"/>
                </a:solidFill>
              </a:rPr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Состояние слоговой структуры слова.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 концу учебного года (к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7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годам)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ребенок должен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уметь безошибочно произносить слова типа: велосипедист, экскурсовод и т.п.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Дети определяют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количество слогов в слове. Делят предложения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слова. Владеют навыками звукового анализа слов.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460</TotalTime>
  <Words>916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Шаблон 2</vt:lpstr>
      <vt:lpstr>«Особенности организации работы в логопедической группе. Результаты логопедического обследования» </vt:lpstr>
      <vt:lpstr>Результаты логопедического обследования</vt:lpstr>
      <vt:lpstr>Логопедическое обследование включает в себя проверку состояния: </vt:lpstr>
      <vt:lpstr>Слайд 4</vt:lpstr>
      <vt:lpstr>Слайд 5</vt:lpstr>
      <vt:lpstr>Речевое развитие в норме</vt:lpstr>
      <vt:lpstr>Слайд 7</vt:lpstr>
      <vt:lpstr>Состояние грамматического строя. </vt:lpstr>
      <vt:lpstr>Слайд 9</vt:lpstr>
      <vt:lpstr> </vt:lpstr>
      <vt:lpstr> Состояние связной речи.  </vt:lpstr>
      <vt:lpstr> </vt:lpstr>
      <vt:lpstr>Роль семьи в преодолении речевых нарушений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«Речевые нарушения и организация коррекционной работы»</dc:title>
  <dc:creator>Таня</dc:creator>
  <cp:lastModifiedBy>User2</cp:lastModifiedBy>
  <cp:revision>49</cp:revision>
  <dcterms:created xsi:type="dcterms:W3CDTF">2016-11-01T12:24:37Z</dcterms:created>
  <dcterms:modified xsi:type="dcterms:W3CDTF">2024-09-24T12:02:33Z</dcterms:modified>
</cp:coreProperties>
</file>